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1c9446e202_0_1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1c9446e202_0_1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c9446e202_0_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1c9446e202_0_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1ce8dd0e5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1ce8dd0e5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c9446e2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1c9446e2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c9446e20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c9446e20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c9446e202_0_1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c9446e202_0_1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c9446e20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c9446e20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c9446e202_0_1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c9446e202_0_1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1c9446e202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1c9446e202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1c9446e202_0_1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1c9446e202_0_1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c9446e202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c9446e202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2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PLACAS BASE Y PROCESADORES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6051025" y="3982250"/>
            <a:ext cx="2910600" cy="9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José Luis Carrillo González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Javier Manzano Oliveros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3890025" y="128925"/>
            <a:ext cx="4032900" cy="59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USO DE IA</a:t>
            </a:r>
            <a:endParaRPr/>
          </a:p>
        </p:txBody>
      </p:sp>
      <p:sp>
        <p:nvSpPr>
          <p:cNvPr id="207" name="Google Shape;207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208" name="Google Shape;208;p22"/>
          <p:cNvSpPr txBox="1"/>
          <p:nvPr/>
        </p:nvSpPr>
        <p:spPr>
          <a:xfrm>
            <a:off x="1079700" y="1257600"/>
            <a:ext cx="69846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/>
              <a:t>Seguridad y Privacidad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Autenticación biométrica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Detección de amenazas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/>
              <a:t>Centros de Datos y Computación en la Nube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Aceleración de entrenamiento y modelos de IA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Optimización de cargas de trabajo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/>
              <a:t>Procesadores Híbridos para IA y Tareas Generales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Núcleos de rendimiento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Núcleos de eficiencia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819150" y="208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PRECIOS Y RECOMENDACIONES</a:t>
            </a:r>
            <a:endParaRPr/>
          </a:p>
        </p:txBody>
      </p:sp>
      <p:sp>
        <p:nvSpPr>
          <p:cNvPr id="214" name="Google Shape;214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215" name="Google Shape;215;p23"/>
          <p:cNvSpPr txBox="1"/>
          <p:nvPr/>
        </p:nvSpPr>
        <p:spPr>
          <a:xfrm>
            <a:off x="233375" y="3970050"/>
            <a:ext cx="83988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RECOMENDACIONES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Placa base: </a:t>
            </a:r>
            <a:r>
              <a:rPr lang="es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ASUS TUF Gaming B650-PLUS WiFi (AM5, AMD Ryzen 7000)</a:t>
            </a:r>
            <a:r>
              <a:rPr lang="es" sz="1300">
                <a:latin typeface="Lato"/>
                <a:ea typeface="Lato"/>
                <a:cs typeface="Lato"/>
                <a:sym typeface="Lato"/>
              </a:rPr>
              <a:t> → Precio aprox.</a:t>
            </a:r>
            <a:r>
              <a:rPr lang="es" sz="130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245</a:t>
            </a:r>
            <a:r>
              <a:rPr lang="es" sz="1300">
                <a:solidFill>
                  <a:srgbClr val="333333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€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Procesador: Ryzen 5 7600 → Precio aprox. 210 EUR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800" y="935275"/>
            <a:ext cx="3478794" cy="307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5950" y="935275"/>
            <a:ext cx="2929264" cy="30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type="title"/>
          </p:nvPr>
        </p:nvSpPr>
        <p:spPr>
          <a:xfrm>
            <a:off x="819150" y="1554625"/>
            <a:ext cx="7505700" cy="15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500"/>
              <a:t>MUCHAS GRACIAS </a:t>
            </a:r>
            <a:endParaRPr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500"/>
              <a:t>POR SU</a:t>
            </a:r>
            <a:endParaRPr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500"/>
              <a:t>ATENCIÓN</a:t>
            </a:r>
            <a:endParaRPr sz="3500"/>
          </a:p>
        </p:txBody>
      </p:sp>
      <p:sp>
        <p:nvSpPr>
          <p:cNvPr id="223" name="Google Shape;223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2988900" y="250350"/>
            <a:ext cx="3166200" cy="7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35" name="Google Shape;135;p14"/>
          <p:cNvSpPr txBox="1"/>
          <p:nvPr>
            <p:ph idx="12" type="sldNum"/>
          </p:nvPr>
        </p:nvSpPr>
        <p:spPr>
          <a:xfrm>
            <a:off x="8390734" y="44674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r>
              <a:rPr lang="es"/>
              <a:t>/12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348000" y="1344200"/>
            <a:ext cx="4147800" cy="26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PLACAS BASE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Componentes principales de un ordenador.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Plataforma central para conectar y comunicar todos los demás componentes del sistema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4495800" y="1279700"/>
            <a:ext cx="4449300" cy="27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PROCESADORES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Conocido como unidad central de procesamiento (CPU).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Encargado de ejecutar las instrucciones de los programas.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"Cerebro" del ordenador: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Gestión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Coordinación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424200" y="389050"/>
            <a:ext cx="49278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PARTES PLACA BASE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3" name="Google Shape;143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r>
              <a:rPr lang="es"/>
              <a:t>/12</a:t>
            </a:r>
            <a:endParaRPr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424200" y="1500750"/>
            <a:ext cx="4147800" cy="21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Socket del procesador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Ranuras de memoria (RAM)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Chipset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Ranuras de expansión (PCIe)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Puertos SATA/M.2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Puertos de E/S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BIOS/UEFI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024" y="720150"/>
            <a:ext cx="3811176" cy="40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151" name="Google Shape;151;p16"/>
          <p:cNvSpPr txBox="1"/>
          <p:nvPr>
            <p:ph type="title"/>
          </p:nvPr>
        </p:nvSpPr>
        <p:spPr>
          <a:xfrm>
            <a:off x="194275" y="202800"/>
            <a:ext cx="48846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PARTES PROCESADORES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4752100" y="597300"/>
            <a:ext cx="3889800" cy="3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Unidad de control (CU)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Unidad Aritmético-Lógica (ALU)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Registros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Cache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Nucleos (Cores)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Hilos de Ejecución (Threads)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Bus de Datos y Direcciones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Unidad de Predicción de saltos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Unidad de Gestión de Memoria (Memory Management Unit, MMU)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Unidad de Punto Flotante (Floating Point Unit, FPU)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Circuitos de Entrada/Salida (I/O)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200" y="1062475"/>
            <a:ext cx="3674301" cy="301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2901300" y="244850"/>
            <a:ext cx="5709300" cy="6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50"/>
              <a:t>FORMATO </a:t>
            </a:r>
            <a:r>
              <a:rPr lang="es" sz="2850"/>
              <a:t>PLACA BASE</a:t>
            </a:r>
            <a:endParaRPr sz="2850"/>
          </a:p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390734" y="4543668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160" name="Google Shape;160;p17"/>
          <p:cNvSpPr txBox="1"/>
          <p:nvPr/>
        </p:nvSpPr>
        <p:spPr>
          <a:xfrm>
            <a:off x="291700" y="1115575"/>
            <a:ext cx="4147800" cy="34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Principales formatos de placa base: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ATX (Advanced Technology eXtended): 305 mm x 244 mm.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Micro-ATX (mATX): 244 mm x 244 mm.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Mini-ITX: 170 mm x 170 mm.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E-ATX (Extended ATX): 305 mm x 330 mm (más ancho que ATX).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663" y="3316750"/>
            <a:ext cx="7514676" cy="182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 txBox="1"/>
          <p:nvPr/>
        </p:nvSpPr>
        <p:spPr>
          <a:xfrm>
            <a:off x="5150650" y="1156200"/>
            <a:ext cx="2987700" cy="18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Otros formatos menos comunes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XL-ATX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Mini-DTX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■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BTX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type="title"/>
          </p:nvPr>
        </p:nvSpPr>
        <p:spPr>
          <a:xfrm>
            <a:off x="2901300" y="244850"/>
            <a:ext cx="5709300" cy="6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50"/>
              <a:t>PINES</a:t>
            </a:r>
            <a:r>
              <a:rPr lang="es" sz="2850"/>
              <a:t> PROCESADORES</a:t>
            </a:r>
            <a:endParaRPr sz="2850"/>
          </a:p>
        </p:txBody>
      </p:sp>
      <p:sp>
        <p:nvSpPr>
          <p:cNvPr id="168" name="Google Shape;168;p18"/>
          <p:cNvSpPr txBox="1"/>
          <p:nvPr>
            <p:ph idx="12" type="sldNum"/>
          </p:nvPr>
        </p:nvSpPr>
        <p:spPr>
          <a:xfrm>
            <a:off x="8390734" y="4543668"/>
            <a:ext cx="5487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169" name="Google Shape;169;p18"/>
          <p:cNvSpPr txBox="1"/>
          <p:nvPr/>
        </p:nvSpPr>
        <p:spPr>
          <a:xfrm>
            <a:off x="69625" y="1115575"/>
            <a:ext cx="4147800" cy="16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Procesadores con pines (PGA - Pin Grid Array)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Los pines están ubicados en la parte inferior del procesador.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Se insertan en un zócalo con orificios (como los de AMD en sus series Ryzen).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69625" y="3049800"/>
            <a:ext cx="4147800" cy="16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Procesadores sin pines (LGA - Land Grid Array)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Los contactos están en forma de puntos planos en el procesador.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Los pines se encuentran en el zócalo de la placa base (como en los procesadores Intel modernos).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4720700" y="1040650"/>
            <a:ext cx="4147800" cy="22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BGA (Ball Grid Array)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Los procesadores están soldados directamente a la placa base, eliminando la necesidad de pines o zócalos.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700" y="2803575"/>
            <a:ext cx="4509300" cy="15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178" name="Google Shape;178;p19"/>
          <p:cNvSpPr txBox="1"/>
          <p:nvPr>
            <p:ph type="title"/>
          </p:nvPr>
        </p:nvSpPr>
        <p:spPr>
          <a:xfrm>
            <a:off x="1828800" y="209975"/>
            <a:ext cx="54864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VELOCIDADES</a:t>
            </a:r>
            <a:r>
              <a:rPr lang="es">
                <a:solidFill>
                  <a:srgbClr val="000000"/>
                </a:solidFill>
              </a:rPr>
              <a:t> PROCESADORES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429150" y="766525"/>
            <a:ext cx="82857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Medido en GHz: indican cuántos ciclos por segundo puede realizar. Aunque no depende solo de la frecuencia.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Factores: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9"/>
          <p:cNvSpPr txBox="1"/>
          <p:nvPr/>
        </p:nvSpPr>
        <p:spPr>
          <a:xfrm>
            <a:off x="429150" y="1413225"/>
            <a:ext cx="34860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Velocidad Base y Turbo (Boost).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Arquitectura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Núcleos e Hilos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Caché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Tecnología de fabricación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Velocidad del bus interno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Compatibilidad con RAM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Temperatura y Refrigeración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Fuente de alimentación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Optimización del Software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Carga de trabajo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9"/>
          <p:cNvSpPr txBox="1"/>
          <p:nvPr/>
        </p:nvSpPr>
        <p:spPr>
          <a:xfrm>
            <a:off x="4865425" y="1090825"/>
            <a:ext cx="348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Tecnologías modernas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9"/>
          <p:cNvSpPr txBox="1"/>
          <p:nvPr/>
        </p:nvSpPr>
        <p:spPr>
          <a:xfrm>
            <a:off x="4865425" y="1475725"/>
            <a:ext cx="3486000" cy="18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Overclocking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Optimizaciones automáticas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AMD Precision Boost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Intel </a:t>
            </a:r>
            <a:r>
              <a:rPr lang="es" sz="1300">
                <a:latin typeface="Lato"/>
                <a:ea typeface="Lato"/>
                <a:cs typeface="Lato"/>
                <a:sym typeface="Lato"/>
              </a:rPr>
              <a:t>Turbo Boost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AI </a:t>
            </a:r>
            <a:r>
              <a:rPr lang="es" sz="1300">
                <a:latin typeface="Lato"/>
                <a:ea typeface="Lato"/>
                <a:cs typeface="Lato"/>
                <a:sym typeface="Lato"/>
              </a:rPr>
              <a:t>Overclocking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Frecuencia Dinámica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188" name="Google Shape;188;p20"/>
          <p:cNvSpPr txBox="1"/>
          <p:nvPr>
            <p:ph type="title"/>
          </p:nvPr>
        </p:nvSpPr>
        <p:spPr>
          <a:xfrm>
            <a:off x="3126000" y="195650"/>
            <a:ext cx="2892000" cy="5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REFRIGERACIÓN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9" name="Google Shape;189;p20"/>
          <p:cNvSpPr txBox="1"/>
          <p:nvPr/>
        </p:nvSpPr>
        <p:spPr>
          <a:xfrm>
            <a:off x="439575" y="945600"/>
            <a:ext cx="3889800" cy="3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Pasta térmica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Características: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Conductividad Térmica (W/m·K)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Viscosidad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Durabilidad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Facilidad de Aplicación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Tipos de Pastas: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Base de Silicona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Base de Metal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Térmica de Carbono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Térmica de Diamante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0"/>
          <p:cNvSpPr txBox="1"/>
          <p:nvPr/>
        </p:nvSpPr>
        <p:spPr>
          <a:xfrm>
            <a:off x="4660925" y="945600"/>
            <a:ext cx="79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Líquida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475" y="1002925"/>
            <a:ext cx="3183852" cy="17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0"/>
          <p:cNvSpPr txBox="1"/>
          <p:nvPr/>
        </p:nvSpPr>
        <p:spPr>
          <a:xfrm>
            <a:off x="7528350" y="2946250"/>
            <a:ext cx="7905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Aire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3" name="Google Shape;19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8250" y="2946250"/>
            <a:ext cx="3238026" cy="182297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0"/>
          <p:cNvSpPr txBox="1"/>
          <p:nvPr/>
        </p:nvSpPr>
        <p:spPr>
          <a:xfrm>
            <a:off x="7039013" y="3373750"/>
            <a:ext cx="15933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Lato"/>
                <a:ea typeface="Lato"/>
                <a:cs typeface="Lato"/>
                <a:sym typeface="Lato"/>
              </a:rPr>
              <a:t>Materiales:</a:t>
            </a:r>
            <a:endParaRPr b="1"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Cobre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es" sz="1300">
                <a:latin typeface="Lato"/>
                <a:ea typeface="Lato"/>
                <a:cs typeface="Lato"/>
                <a:sym typeface="Lato"/>
              </a:rPr>
              <a:t>Aluminio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4A7D6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3890025" y="128925"/>
            <a:ext cx="4032900" cy="59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USO DE IA</a:t>
            </a:r>
            <a:endParaRPr/>
          </a:p>
        </p:txBody>
      </p:sp>
      <p:sp>
        <p:nvSpPr>
          <p:cNvPr id="200" name="Google Shape;200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r>
              <a:rPr lang="es"/>
              <a:t>/12</a:t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1301775" y="981475"/>
            <a:ext cx="47445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b="1" lang="es"/>
              <a:t>Unidades de Procesamiento Dedicadas para IA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NPU (Unidad de Procesamiento Neural)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IA acelerada por GPU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Intel AI Acceleration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/>
              <a:t>Optimización del Rendimiento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Predicciones de tareas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Ajuste dinámico de recursos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Gestión térmica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s"/>
              <a:t>Mejora de Experiencias del Usuario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Reconocimiento de voz y lenguaje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Optimización de imágenes y video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Juegos y simulaciones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